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media/image2.jpeg" ContentType="image/jpeg"/>
  <Override PartName="/ppt/media/image3.jpeg" ContentType="image/jpeg"/>
  <Override PartName="/ppt/theme/theme2.xml" ContentType="application/vnd.openxmlformats-officedocument.theme+xml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9" name="Shape 6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Helvetica Neue"/>
      </a:defRPr>
    </a:lvl1pPr>
    <a:lvl2pPr indent="228600" latinLnBrk="0">
      <a:defRPr sz="1200">
        <a:latin typeface="+mj-lt"/>
        <a:ea typeface="+mj-ea"/>
        <a:cs typeface="+mj-cs"/>
        <a:sym typeface="Helvetica Neue"/>
      </a:defRPr>
    </a:lvl2pPr>
    <a:lvl3pPr indent="457200" latinLnBrk="0">
      <a:defRPr sz="1200">
        <a:latin typeface="+mj-lt"/>
        <a:ea typeface="+mj-ea"/>
        <a:cs typeface="+mj-cs"/>
        <a:sym typeface="Helvetica Neue"/>
      </a:defRPr>
    </a:lvl3pPr>
    <a:lvl4pPr indent="685800" latinLnBrk="0">
      <a:defRPr sz="1200">
        <a:latin typeface="+mj-lt"/>
        <a:ea typeface="+mj-ea"/>
        <a:cs typeface="+mj-cs"/>
        <a:sym typeface="Helvetica Neue"/>
      </a:defRPr>
    </a:lvl4pPr>
    <a:lvl5pPr indent="914400" latinLnBrk="0">
      <a:defRPr sz="1200">
        <a:latin typeface="+mj-lt"/>
        <a:ea typeface="+mj-ea"/>
        <a:cs typeface="+mj-cs"/>
        <a:sym typeface="Helvetica Neue"/>
      </a:defRPr>
    </a:lvl5pPr>
    <a:lvl6pPr indent="1143000" latinLnBrk="0">
      <a:defRPr sz="1200">
        <a:latin typeface="+mj-lt"/>
        <a:ea typeface="+mj-ea"/>
        <a:cs typeface="+mj-cs"/>
        <a:sym typeface="Helvetica Neue"/>
      </a:defRPr>
    </a:lvl6pPr>
    <a:lvl7pPr indent="1371600" latinLnBrk="0">
      <a:defRPr sz="1200">
        <a:latin typeface="+mj-lt"/>
        <a:ea typeface="+mj-ea"/>
        <a:cs typeface="+mj-cs"/>
        <a:sym typeface="Helvetica Neue"/>
      </a:defRPr>
    </a:lvl7pPr>
    <a:lvl8pPr indent="1600200" latinLnBrk="0">
      <a:defRPr sz="1200">
        <a:latin typeface="+mj-lt"/>
        <a:ea typeface="+mj-ea"/>
        <a:cs typeface="+mj-cs"/>
        <a:sym typeface="Helvetica Neue"/>
      </a:defRPr>
    </a:lvl8pPr>
    <a:lvl9pPr indent="1828800" latinLnBrk="0">
      <a:defRPr sz="1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Text"/>
          <p:cNvSpPr txBox="1"/>
          <p:nvPr>
            <p:ph type="title"/>
          </p:nvPr>
        </p:nvSpPr>
        <p:spPr>
          <a:xfrm>
            <a:off x="685800" y="2125979"/>
            <a:ext cx="7772400" cy="144018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sz="quarter" idx="1"/>
          </p:nvPr>
        </p:nvSpPr>
        <p:spPr>
          <a:xfrm>
            <a:off x="1371600" y="3840479"/>
            <a:ext cx="6400800" cy="17145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3" name="Body Level One…"/>
          <p:cNvSpPr txBox="1"/>
          <p:nvPr>
            <p:ph type="body" sz="half" idx="1"/>
          </p:nvPr>
        </p:nvSpPr>
        <p:spPr>
          <a:xfrm>
            <a:off x="524826" y="1705632"/>
            <a:ext cx="8094345" cy="206629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2" name="Body Level One…"/>
          <p:cNvSpPr txBox="1"/>
          <p:nvPr>
            <p:ph type="body" sz="half" idx="1"/>
          </p:nvPr>
        </p:nvSpPr>
        <p:spPr>
          <a:xfrm>
            <a:off x="524826" y="1705632"/>
            <a:ext cx="8094345" cy="206629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1" name="Body Level One…"/>
          <p:cNvSpPr txBox="1"/>
          <p:nvPr>
            <p:ph type="body" sz="half" idx="1"/>
          </p:nvPr>
        </p:nvSpPr>
        <p:spPr>
          <a:xfrm>
            <a:off x="457200" y="1577339"/>
            <a:ext cx="3977641" cy="452628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bk object 16"/>
          <p:cNvSpPr/>
          <p:nvPr/>
        </p:nvSpPr>
        <p:spPr>
          <a:xfrm>
            <a:off x="0" y="1289153"/>
            <a:ext cx="9144000" cy="5021705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58" name="bk object 17"/>
          <p:cNvSpPr/>
          <p:nvPr/>
        </p:nvSpPr>
        <p:spPr>
          <a:xfrm>
            <a:off x="0" y="6336631"/>
            <a:ext cx="9144001" cy="12701"/>
          </a:xfrm>
          <a:prstGeom prst="line">
            <a:avLst/>
          </a:prstGeom>
          <a:ln w="57240">
            <a:solidFill>
              <a:srgbClr val="C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9" name="bk object 18"/>
          <p:cNvSpPr/>
          <p:nvPr/>
        </p:nvSpPr>
        <p:spPr>
          <a:xfrm>
            <a:off x="162778" y="110361"/>
            <a:ext cx="8675163" cy="105628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60" name="bk object 19"/>
          <p:cNvSpPr/>
          <p:nvPr/>
        </p:nvSpPr>
        <p:spPr>
          <a:xfrm>
            <a:off x="1255" y="31530"/>
            <a:ext cx="9144001" cy="12701"/>
          </a:xfrm>
          <a:prstGeom prst="line">
            <a:avLst/>
          </a:prstGeom>
          <a:ln w="57240">
            <a:solidFill>
              <a:srgbClr val="C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1" name="bk object 20"/>
          <p:cNvSpPr/>
          <p:nvPr/>
        </p:nvSpPr>
        <p:spPr>
          <a:xfrm>
            <a:off x="1255" y="1272214"/>
            <a:ext cx="9144001" cy="12701"/>
          </a:xfrm>
          <a:prstGeom prst="line">
            <a:avLst/>
          </a:prstGeom>
          <a:ln w="57240">
            <a:solidFill>
              <a:srgbClr val="C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k object 16"/>
          <p:cNvSpPr/>
          <p:nvPr/>
        </p:nvSpPr>
        <p:spPr>
          <a:xfrm>
            <a:off x="439736" y="1684020"/>
            <a:ext cx="8253413" cy="1589"/>
          </a:xfrm>
          <a:prstGeom prst="line">
            <a:avLst/>
          </a:prstGeom>
          <a:ln w="57240">
            <a:solidFill>
              <a:srgbClr val="C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" name="bk object 17"/>
          <p:cNvSpPr/>
          <p:nvPr/>
        </p:nvSpPr>
        <p:spPr>
          <a:xfrm>
            <a:off x="45719" y="34290"/>
            <a:ext cx="5035526" cy="63588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" name="Title Text"/>
          <p:cNvSpPr txBox="1"/>
          <p:nvPr>
            <p:ph type="title"/>
          </p:nvPr>
        </p:nvSpPr>
        <p:spPr>
          <a:xfrm>
            <a:off x="513080" y="769689"/>
            <a:ext cx="8117840" cy="619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5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8419827" y="6377940"/>
            <a:ext cx="266974" cy="2794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9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9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9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9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9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9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9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9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9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Relationship Id="rId3" Type="http://schemas.openxmlformats.org/officeDocument/2006/relationships/image" Target="../media/image4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object 2"/>
          <p:cNvSpPr txBox="1"/>
          <p:nvPr/>
        </p:nvSpPr>
        <p:spPr>
          <a:xfrm>
            <a:off x="707389" y="5111686"/>
            <a:ext cx="7207886" cy="1089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lnSpc>
                <a:spcPts val="3200"/>
              </a:lnSpc>
              <a:spcBef>
                <a:spcPts val="100"/>
              </a:spcBef>
              <a:defRPr spc="-10" sz="2800">
                <a:solidFill>
                  <a:srgbClr val="FFFFFF"/>
                </a:solidFill>
              </a:defRPr>
            </a:pPr>
            <a:r>
              <a:t>Objective </a:t>
            </a:r>
            <a:r>
              <a:rPr spc="0"/>
              <a:t>202.01</a:t>
            </a:r>
            <a:r>
              <a:rPr spc="10"/>
              <a:t> </a:t>
            </a:r>
            <a:r>
              <a:rPr spc="0"/>
              <a:t>3%</a:t>
            </a:r>
          </a:p>
          <a:p>
            <a:pPr marR="5080" indent="12700">
              <a:lnSpc>
                <a:spcPts val="2600"/>
              </a:lnSpc>
              <a:spcBef>
                <a:spcPts val="100"/>
              </a:spcBef>
              <a:defRPr spc="-15" sz="2400">
                <a:solidFill>
                  <a:srgbClr val="FFFFFF"/>
                </a:solidFill>
              </a:defRPr>
            </a:pPr>
            <a:r>
              <a:t>Understand </a:t>
            </a:r>
            <a:r>
              <a:rPr spc="-10"/>
              <a:t>project management concepts </a:t>
            </a:r>
            <a:r>
              <a:rPr spc="-5"/>
              <a:t>used </a:t>
            </a:r>
            <a:r>
              <a:t>to </a:t>
            </a:r>
            <a:r>
              <a:rPr spc="-20"/>
              <a:t>create  </a:t>
            </a:r>
            <a:r>
              <a:rPr spc="-10"/>
              <a:t>digital </a:t>
            </a:r>
            <a:r>
              <a:rPr spc="-5"/>
              <a:t>media.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object 2"/>
          <p:cNvSpPr txBox="1"/>
          <p:nvPr>
            <p:ph type="title"/>
          </p:nvPr>
        </p:nvSpPr>
        <p:spPr>
          <a:xfrm>
            <a:off x="513079" y="769689"/>
            <a:ext cx="4309747" cy="619126"/>
          </a:xfrm>
          <a:prstGeom prst="rect">
            <a:avLst/>
          </a:prstGeom>
        </p:spPr>
        <p:txBody>
          <a:bodyPr/>
          <a:lstStyle/>
          <a:p>
            <a:pPr indent="12700"/>
            <a:r>
              <a:t>Project</a:t>
            </a:r>
            <a:r>
              <a:rPr spc="-100"/>
              <a:t> </a:t>
            </a:r>
            <a:r>
              <a:t>Management</a:t>
            </a:r>
          </a:p>
        </p:txBody>
      </p:sp>
      <p:sp>
        <p:nvSpPr>
          <p:cNvPr id="110" name="object 3"/>
          <p:cNvSpPr txBox="1"/>
          <p:nvPr/>
        </p:nvSpPr>
        <p:spPr>
          <a:xfrm>
            <a:off x="524827" y="1786890"/>
            <a:ext cx="7697469" cy="2421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527050" indent="-514350">
              <a:spcBef>
                <a:spcPts val="100"/>
              </a:spcBef>
              <a:buSzPct val="100000"/>
              <a:buAutoNum type="arabicPeriod" startAt="4"/>
              <a:tabLst>
                <a:tab pos="520700" algn="l"/>
                <a:tab pos="520700" algn="l"/>
              </a:tabLst>
              <a:defRPr spc="-15" sz="2800"/>
            </a:pPr>
            <a:r>
              <a:t>Reviewing</a:t>
            </a:r>
          </a:p>
          <a:p>
            <a:pPr lvl="1" marL="930275" marR="5080" indent="-460375">
              <a:lnSpc>
                <a:spcPct val="90000"/>
              </a:lnSpc>
              <a:spcBef>
                <a:spcPts val="400"/>
              </a:spcBef>
              <a:buSzPct val="100000"/>
              <a:buFont typeface="Apple Symbols"/>
              <a:buChar char="☐"/>
              <a:tabLst>
                <a:tab pos="927100" algn="l"/>
              </a:tabLst>
              <a:defRPr spc="-15" sz="2800"/>
            </a:pPr>
            <a:r>
              <a:t>Reviewing </a:t>
            </a:r>
            <a:r>
              <a:rPr spc="-5"/>
              <a:t>is the opportunity </a:t>
            </a:r>
            <a:r>
              <a:t>to focus </a:t>
            </a:r>
            <a:r>
              <a:rPr spc="-5"/>
              <a:t>on the  </a:t>
            </a:r>
            <a:r>
              <a:rPr spc="-20"/>
              <a:t>effectiveness </a:t>
            </a:r>
            <a:r>
              <a:rPr spc="-5"/>
              <a:t>of the </a:t>
            </a:r>
            <a:r>
              <a:rPr spc="-40"/>
              <a:t>team’s </a:t>
            </a:r>
            <a:r>
              <a:rPr spc="-10"/>
              <a:t>processes </a:t>
            </a:r>
            <a:r>
              <a:rPr spc="-5"/>
              <a:t>and the  quality of the </a:t>
            </a:r>
            <a:r>
              <a:rPr spc="-10"/>
              <a:t>project deliverables. </a:t>
            </a:r>
            <a:r>
              <a:rPr spc="-5"/>
              <a:t>In this final  </a:t>
            </a:r>
            <a:r>
              <a:rPr spc="-20"/>
              <a:t>stage, </a:t>
            </a:r>
            <a:r>
              <a:rPr spc="-5"/>
              <a:t>the </a:t>
            </a:r>
            <a:r>
              <a:t>focus </a:t>
            </a:r>
            <a:r>
              <a:rPr spc="-5"/>
              <a:t>is on assessing and </a:t>
            </a:r>
            <a:r>
              <a:t>celebrating  </a:t>
            </a:r>
            <a:r>
              <a:rPr spc="-5"/>
              <a:t>the </a:t>
            </a:r>
            <a:r>
              <a:rPr spc="-10"/>
              <a:t>achievements </a:t>
            </a:r>
            <a:r>
              <a:rPr spc="-5"/>
              <a:t>of the </a:t>
            </a:r>
            <a:r>
              <a:t>entire</a:t>
            </a:r>
            <a:r>
              <a:rPr spc="0"/>
              <a:t> </a:t>
            </a:r>
            <a:r>
              <a:rPr spc="-10"/>
              <a:t>project.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object 2"/>
          <p:cNvSpPr txBox="1"/>
          <p:nvPr>
            <p:ph type="title"/>
          </p:nvPr>
        </p:nvSpPr>
        <p:spPr>
          <a:xfrm>
            <a:off x="513080" y="769689"/>
            <a:ext cx="2091054" cy="619126"/>
          </a:xfrm>
          <a:prstGeom prst="rect">
            <a:avLst/>
          </a:prstGeom>
        </p:spPr>
        <p:txBody>
          <a:bodyPr/>
          <a:lstStyle>
            <a:lvl1pPr indent="12700"/>
          </a:lstStyle>
          <a:p>
            <a:pPr/>
            <a:r>
              <a:t>Reviewing</a:t>
            </a:r>
          </a:p>
        </p:txBody>
      </p:sp>
      <p:sp>
        <p:nvSpPr>
          <p:cNvPr id="113" name="object 3"/>
          <p:cNvSpPr txBox="1"/>
          <p:nvPr/>
        </p:nvSpPr>
        <p:spPr>
          <a:xfrm>
            <a:off x="524826" y="1705632"/>
            <a:ext cx="4195447" cy="20972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700"/>
              </a:spcBef>
              <a:defRPr spc="930" sz="2800">
                <a:latin typeface="Arial"/>
                <a:ea typeface="Arial"/>
                <a:cs typeface="Arial"/>
                <a:sym typeface="Arial"/>
              </a:defRPr>
            </a:pPr>
            <a:r>
              <a:t>q</a:t>
            </a:r>
            <a:r>
              <a:rPr spc="375"/>
              <a:t> </a:t>
            </a:r>
            <a:r>
              <a:rPr spc="-15">
                <a:latin typeface="Calibri"/>
                <a:ea typeface="Calibri"/>
                <a:cs typeface="Calibri"/>
                <a:sym typeface="Calibri"/>
              </a:rPr>
              <a:t>Preview </a:t>
            </a:r>
            <a:r>
              <a:rPr spc="-20">
                <a:latin typeface="Calibri"/>
                <a:ea typeface="Calibri"/>
                <a:cs typeface="Calibri"/>
                <a:sym typeface="Calibri"/>
              </a:rPr>
              <a:t>proofs</a:t>
            </a:r>
          </a:p>
          <a:p>
            <a:pPr indent="12700">
              <a:spcBef>
                <a:spcPts val="600"/>
              </a:spcBef>
              <a:defRPr spc="930" sz="2800">
                <a:latin typeface="Arial"/>
                <a:ea typeface="Arial"/>
                <a:cs typeface="Arial"/>
                <a:sym typeface="Arial"/>
              </a:defRPr>
            </a:pPr>
            <a:r>
              <a:t>q</a:t>
            </a:r>
            <a:r>
              <a:rPr spc="350"/>
              <a:t> </a:t>
            </a:r>
            <a:r>
              <a:rPr spc="-15">
                <a:latin typeface="Calibri"/>
                <a:ea typeface="Calibri"/>
                <a:cs typeface="Calibri"/>
                <a:sym typeface="Calibri"/>
              </a:rPr>
              <a:t>Revise </a:t>
            </a:r>
            <a:r>
              <a:rPr spc="-5">
                <a:latin typeface="Calibri"/>
                <a:ea typeface="Calibri"/>
                <a:cs typeface="Calibri"/>
                <a:sym typeface="Calibri"/>
              </a:rPr>
              <a:t>based on </a:t>
            </a:r>
            <a:r>
              <a:rPr spc="-15">
                <a:latin typeface="Calibri"/>
                <a:ea typeface="Calibri"/>
                <a:cs typeface="Calibri"/>
                <a:sym typeface="Calibri"/>
              </a:rPr>
              <a:t>feedback</a:t>
            </a:r>
          </a:p>
          <a:p>
            <a:pPr indent="12700">
              <a:spcBef>
                <a:spcPts val="600"/>
              </a:spcBef>
              <a:defRPr spc="930" sz="2800">
                <a:latin typeface="Arial"/>
                <a:ea typeface="Arial"/>
                <a:cs typeface="Arial"/>
                <a:sym typeface="Arial"/>
              </a:defRPr>
            </a:pPr>
            <a:r>
              <a:t>q</a:t>
            </a:r>
            <a:r>
              <a:rPr spc="365"/>
              <a:t> </a:t>
            </a:r>
            <a:r>
              <a:rPr spc="-15">
                <a:latin typeface="Calibri"/>
                <a:ea typeface="Calibri"/>
                <a:cs typeface="Calibri"/>
                <a:sym typeface="Calibri"/>
              </a:rPr>
              <a:t>Optimize </a:t>
            </a:r>
            <a:r>
              <a:rPr spc="-5">
                <a:latin typeface="Calibri"/>
                <a:ea typeface="Calibri"/>
                <a:cs typeface="Calibri"/>
                <a:sym typeface="Calibri"/>
              </a:rPr>
              <a:t>files</a:t>
            </a:r>
          </a:p>
          <a:p>
            <a:pPr indent="12700">
              <a:spcBef>
                <a:spcPts val="600"/>
              </a:spcBef>
              <a:defRPr spc="930" sz="2800">
                <a:latin typeface="Arial"/>
                <a:ea typeface="Arial"/>
                <a:cs typeface="Arial"/>
                <a:sym typeface="Arial"/>
              </a:defRPr>
            </a:pPr>
            <a:r>
              <a:t>q</a:t>
            </a:r>
            <a:r>
              <a:rPr spc="379"/>
              <a:t> </a:t>
            </a:r>
            <a:r>
              <a:rPr spc="-5">
                <a:latin typeface="Calibri"/>
                <a:ea typeface="Calibri"/>
                <a:cs typeface="Calibri"/>
                <a:sym typeface="Calibri"/>
              </a:rPr>
              <a:t>Publish in final </a:t>
            </a:r>
            <a:r>
              <a:rPr spc="-20">
                <a:latin typeface="Calibri"/>
                <a:ea typeface="Calibri"/>
                <a:cs typeface="Calibri"/>
                <a:sym typeface="Calibri"/>
              </a:rPr>
              <a:t>format</a:t>
            </a:r>
          </a:p>
        </p:txBody>
      </p:sp>
      <p:sp>
        <p:nvSpPr>
          <p:cNvPr id="114" name="object 4"/>
          <p:cNvSpPr/>
          <p:nvPr/>
        </p:nvSpPr>
        <p:spPr>
          <a:xfrm>
            <a:off x="1477313" y="4022695"/>
            <a:ext cx="6217725" cy="219495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object 2"/>
          <p:cNvSpPr txBox="1"/>
          <p:nvPr>
            <p:ph type="title"/>
          </p:nvPr>
        </p:nvSpPr>
        <p:spPr>
          <a:xfrm>
            <a:off x="513079" y="769689"/>
            <a:ext cx="7348857" cy="619126"/>
          </a:xfrm>
          <a:prstGeom prst="rect">
            <a:avLst/>
          </a:prstGeom>
        </p:spPr>
        <p:txBody>
          <a:bodyPr/>
          <a:lstStyle>
            <a:lvl1pPr indent="12700"/>
          </a:lstStyle>
          <a:p>
            <a:pPr/>
            <a:r>
              <a:t>Defining: Project Plan/Project Scope</a:t>
            </a:r>
          </a:p>
        </p:txBody>
      </p:sp>
      <p:sp>
        <p:nvSpPr>
          <p:cNvPr id="117" name="object 3"/>
          <p:cNvSpPr txBox="1"/>
          <p:nvPr/>
        </p:nvSpPr>
        <p:spPr>
          <a:xfrm>
            <a:off x="524826" y="1786890"/>
            <a:ext cx="7991476" cy="35198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pc="930" sz="2800">
                <a:latin typeface="Arial"/>
                <a:ea typeface="Arial"/>
                <a:cs typeface="Arial"/>
                <a:sym typeface="Arial"/>
              </a:defRPr>
            </a:pPr>
            <a:r>
              <a:t>q</a:t>
            </a:r>
            <a:r>
              <a:rPr spc="409"/>
              <a:t> </a:t>
            </a:r>
            <a:r>
              <a:rPr spc="-5">
                <a:latin typeface="Calibri"/>
                <a:ea typeface="Calibri"/>
                <a:cs typeface="Calibri"/>
                <a:sym typeface="Calibri"/>
              </a:rPr>
              <a:t>Some of the </a:t>
            </a:r>
            <a:r>
              <a:rPr spc="-10">
                <a:latin typeface="Calibri"/>
                <a:ea typeface="Calibri"/>
                <a:cs typeface="Calibri"/>
                <a:sym typeface="Calibri"/>
              </a:rPr>
              <a:t>questions addressed </a:t>
            </a:r>
            <a:r>
              <a:rPr spc="-5">
                <a:latin typeface="Calibri"/>
                <a:ea typeface="Calibri"/>
                <a:cs typeface="Calibri"/>
                <a:sym typeface="Calibri"/>
              </a:rPr>
              <a:t>include:</a:t>
            </a:r>
          </a:p>
          <a:p>
            <a:pPr marL="930275" indent="-460375">
              <a:spcBef>
                <a:spcPts val="100"/>
              </a:spcBef>
              <a:buSzPct val="100000"/>
              <a:buFont typeface="Apple Symbols"/>
              <a:buChar char="☐"/>
              <a:tabLst>
                <a:tab pos="927100" algn="l"/>
              </a:tabLst>
              <a:defRPr spc="-10" sz="2800"/>
            </a:pPr>
            <a:r>
              <a:t>What </a:t>
            </a:r>
            <a:r>
              <a:rPr spc="0"/>
              <a:t>do </a:t>
            </a:r>
            <a:r>
              <a:rPr spc="-15"/>
              <a:t>you </a:t>
            </a:r>
            <a:r>
              <a:rPr spc="0"/>
              <a:t>do</a:t>
            </a:r>
            <a:r>
              <a:rPr spc="25"/>
              <a:t> </a:t>
            </a:r>
            <a:r>
              <a:rPr spc="-20"/>
              <a:t>first?</a:t>
            </a:r>
          </a:p>
          <a:p>
            <a:pPr marL="930275" indent="-460375">
              <a:spcBef>
                <a:spcPts val="100"/>
              </a:spcBef>
              <a:buSzPct val="100000"/>
              <a:buFont typeface="Apple Symbols"/>
              <a:buChar char="☐"/>
              <a:tabLst>
                <a:tab pos="927100" algn="l"/>
              </a:tabLst>
              <a:defRPr spc="-10" sz="2800"/>
            </a:pPr>
            <a:r>
              <a:t>What </a:t>
            </a:r>
            <a:r>
              <a:rPr spc="-5"/>
              <a:t>should </a:t>
            </a:r>
            <a:r>
              <a:t>come</a:t>
            </a:r>
            <a:r>
              <a:rPr spc="5"/>
              <a:t> </a:t>
            </a:r>
            <a:r>
              <a:rPr spc="-15"/>
              <a:t>next?</a:t>
            </a:r>
          </a:p>
          <a:p>
            <a:pPr marL="930275" indent="-460375">
              <a:spcBef>
                <a:spcPts val="100"/>
              </a:spcBef>
              <a:buSzPct val="100000"/>
              <a:buFont typeface="Apple Symbols"/>
              <a:buChar char="☐"/>
              <a:tabLst>
                <a:tab pos="927100" algn="l"/>
              </a:tabLst>
              <a:defRPr spc="-5" sz="2800"/>
            </a:pPr>
            <a:r>
              <a:t>Who </a:t>
            </a:r>
            <a:r>
              <a:rPr spc="-10"/>
              <a:t>will </a:t>
            </a:r>
            <a:r>
              <a:rPr spc="-15"/>
              <a:t>complete </a:t>
            </a:r>
            <a:r>
              <a:t>each </a:t>
            </a:r>
            <a:r>
              <a:rPr spc="-10"/>
              <a:t>task?</a:t>
            </a:r>
          </a:p>
          <a:p>
            <a:pPr marL="930275" indent="-460375">
              <a:spcBef>
                <a:spcPts val="100"/>
              </a:spcBef>
              <a:buSzPct val="100000"/>
              <a:buFont typeface="Apple Symbols"/>
              <a:buChar char="☐"/>
              <a:tabLst>
                <a:tab pos="927100" algn="l"/>
              </a:tabLst>
              <a:defRPr spc="-10" sz="2800"/>
            </a:pPr>
            <a:r>
              <a:t>What </a:t>
            </a:r>
            <a:r>
              <a:rPr spc="-15"/>
              <a:t>resources </a:t>
            </a:r>
            <a:r>
              <a:rPr spc="0"/>
              <a:t>do </a:t>
            </a:r>
            <a:r>
              <a:rPr spc="-15"/>
              <a:t>you</a:t>
            </a:r>
            <a:r>
              <a:rPr spc="-5"/>
              <a:t> need?</a:t>
            </a:r>
          </a:p>
          <a:p>
            <a:pPr marL="930275" indent="-460375">
              <a:spcBef>
                <a:spcPts val="100"/>
              </a:spcBef>
              <a:buSzPct val="100000"/>
              <a:buFont typeface="Apple Symbols"/>
              <a:buChar char="☐"/>
              <a:tabLst>
                <a:tab pos="927100" algn="l"/>
              </a:tabLst>
              <a:defRPr spc="-5" sz="2800"/>
            </a:pPr>
            <a:r>
              <a:t>How long will it</a:t>
            </a:r>
            <a:r>
              <a:rPr spc="5"/>
              <a:t> </a:t>
            </a:r>
            <a:r>
              <a:rPr spc="-30"/>
              <a:t>take?</a:t>
            </a:r>
          </a:p>
          <a:p>
            <a:pPr marL="930275" indent="-460375">
              <a:spcBef>
                <a:spcPts val="100"/>
              </a:spcBef>
              <a:buSzPct val="100000"/>
              <a:buFont typeface="Apple Symbols"/>
              <a:buChar char="☐"/>
              <a:tabLst>
                <a:tab pos="927100" algn="l"/>
              </a:tabLst>
              <a:defRPr spc="-5" sz="2800"/>
            </a:pPr>
            <a:r>
              <a:t>When will the </a:t>
            </a:r>
            <a:r>
              <a:rPr spc="-10"/>
              <a:t>project </a:t>
            </a:r>
            <a:r>
              <a:rPr spc="0"/>
              <a:t>be </a:t>
            </a:r>
            <a:r>
              <a:t>finished?</a:t>
            </a:r>
          </a:p>
          <a:p>
            <a:pPr marL="930275" indent="-460375">
              <a:spcBef>
                <a:spcPts val="100"/>
              </a:spcBef>
              <a:buSzPct val="100000"/>
              <a:buFont typeface="Apple Symbols"/>
              <a:buChar char="☐"/>
              <a:tabLst>
                <a:tab pos="927100" algn="l"/>
              </a:tabLst>
              <a:defRPr spc="-5" sz="2800"/>
            </a:pPr>
            <a:r>
              <a:t>How will </a:t>
            </a:r>
            <a:r>
              <a:rPr spc="-15"/>
              <a:t>we </a:t>
            </a:r>
            <a:r>
              <a:t>know </a:t>
            </a:r>
            <a:r>
              <a:rPr spc="-15"/>
              <a:t>we are </a:t>
            </a:r>
            <a:r>
              <a:t>done with </a:t>
            </a:r>
            <a:r>
              <a:rPr spc="0"/>
              <a:t>the</a:t>
            </a:r>
            <a:r>
              <a:rPr spc="25"/>
              <a:t> </a:t>
            </a:r>
            <a:r>
              <a:rPr spc="-10"/>
              <a:t>project?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object 2"/>
          <p:cNvSpPr/>
          <p:nvPr/>
        </p:nvSpPr>
        <p:spPr>
          <a:xfrm>
            <a:off x="439736" y="1684020"/>
            <a:ext cx="8249204" cy="1588"/>
          </a:xfrm>
          <a:prstGeom prst="line">
            <a:avLst/>
          </a:prstGeom>
          <a:ln w="32750">
            <a:solidFill>
              <a:srgbClr val="C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4" name="object 3"/>
          <p:cNvSpPr/>
          <p:nvPr/>
        </p:nvSpPr>
        <p:spPr>
          <a:xfrm>
            <a:off x="45719" y="34289"/>
            <a:ext cx="5035526" cy="63588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75" name="object 4"/>
          <p:cNvSpPr txBox="1"/>
          <p:nvPr>
            <p:ph type="title"/>
          </p:nvPr>
        </p:nvSpPr>
        <p:spPr>
          <a:xfrm>
            <a:off x="513080" y="769691"/>
            <a:ext cx="4310380" cy="619126"/>
          </a:xfrm>
          <a:prstGeom prst="rect">
            <a:avLst/>
          </a:prstGeom>
        </p:spPr>
        <p:txBody>
          <a:bodyPr/>
          <a:lstStyle/>
          <a:p>
            <a:pPr indent="12700"/>
            <a:r>
              <a:t>Project</a:t>
            </a:r>
            <a:r>
              <a:rPr spc="-100"/>
              <a:t> </a:t>
            </a:r>
            <a:r>
              <a:t>Management</a:t>
            </a:r>
          </a:p>
        </p:txBody>
      </p:sp>
      <p:sp>
        <p:nvSpPr>
          <p:cNvPr id="76" name="object 5"/>
          <p:cNvSpPr txBox="1"/>
          <p:nvPr/>
        </p:nvSpPr>
        <p:spPr>
          <a:xfrm>
            <a:off x="524826" y="1786890"/>
            <a:ext cx="7724776" cy="4298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464184" marR="5080" indent="-452118">
              <a:lnSpc>
                <a:spcPct val="89700"/>
              </a:lnSpc>
              <a:spcBef>
                <a:spcPts val="400"/>
              </a:spcBef>
              <a:defRPr spc="930" sz="2800">
                <a:latin typeface="Arial"/>
                <a:ea typeface="Arial"/>
                <a:cs typeface="Arial"/>
                <a:sym typeface="Arial"/>
              </a:defRPr>
            </a:pPr>
            <a:r>
              <a:t>q</a:t>
            </a:r>
            <a:r>
              <a:rPr spc="375"/>
              <a:t> </a:t>
            </a:r>
            <a:r>
              <a:rPr spc="-5">
                <a:latin typeface="Calibri"/>
                <a:ea typeface="Calibri"/>
                <a:cs typeface="Calibri"/>
                <a:sym typeface="Calibri"/>
              </a:rPr>
              <a:t>Beginning </a:t>
            </a:r>
            <a:r>
              <a:rPr spc="0"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spc="-10">
                <a:latin typeface="Calibri"/>
                <a:ea typeface="Calibri"/>
                <a:cs typeface="Calibri"/>
                <a:sym typeface="Calibri"/>
              </a:rPr>
              <a:t>digital </a:t>
            </a:r>
            <a:r>
              <a:rPr spc="-5">
                <a:latin typeface="Calibri"/>
                <a:ea typeface="Calibri"/>
                <a:cs typeface="Calibri"/>
                <a:sym typeface="Calibri"/>
              </a:rPr>
              <a:t>media </a:t>
            </a:r>
            <a:r>
              <a:rPr spc="-10">
                <a:latin typeface="Calibri"/>
                <a:ea typeface="Calibri"/>
                <a:cs typeface="Calibri"/>
                <a:sym typeface="Calibri"/>
              </a:rPr>
              <a:t>project </a:t>
            </a:r>
            <a:r>
              <a:rPr spc="-15">
                <a:latin typeface="Calibri"/>
                <a:ea typeface="Calibri"/>
                <a:cs typeface="Calibri"/>
                <a:sym typeface="Calibri"/>
              </a:rPr>
              <a:t>from </a:t>
            </a:r>
            <a:r>
              <a:rPr spc="-20">
                <a:latin typeface="Calibri"/>
                <a:ea typeface="Calibri"/>
                <a:cs typeface="Calibri"/>
                <a:sym typeface="Calibri"/>
              </a:rPr>
              <a:t>scratch </a:t>
            </a:r>
            <a:r>
              <a:rPr spc="-5">
                <a:latin typeface="Calibri"/>
                <a:ea typeface="Calibri"/>
                <a:cs typeface="Calibri"/>
                <a:sym typeface="Calibri"/>
              </a:rPr>
              <a:t>and  carrying it </a:t>
            </a:r>
            <a:r>
              <a:rPr spc="-10">
                <a:latin typeface="Calibri"/>
                <a:ea typeface="Calibri"/>
                <a:cs typeface="Calibri"/>
                <a:sym typeface="Calibri"/>
              </a:rPr>
              <a:t>through </a:t>
            </a:r>
            <a:r>
              <a:rPr spc="-15"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spc="-5">
                <a:latin typeface="Calibri"/>
                <a:ea typeface="Calibri"/>
                <a:cs typeface="Calibri"/>
                <a:sym typeface="Calibri"/>
              </a:rPr>
              <a:t>its final </a:t>
            </a:r>
            <a:r>
              <a:rPr spc="-10">
                <a:latin typeface="Calibri"/>
                <a:ea typeface="Calibri"/>
                <a:cs typeface="Calibri"/>
                <a:sym typeface="Calibri"/>
              </a:rPr>
              <a:t>completion </a:t>
            </a:r>
            <a:r>
              <a:rPr spc="-30">
                <a:latin typeface="Calibri"/>
                <a:ea typeface="Calibri"/>
                <a:cs typeface="Calibri"/>
                <a:sym typeface="Calibri"/>
              </a:rPr>
              <a:t>takes </a:t>
            </a:r>
            <a:r>
              <a:rPr spc="0">
                <a:latin typeface="Calibri"/>
                <a:ea typeface="Calibri"/>
                <a:cs typeface="Calibri"/>
                <a:sym typeface="Calibri"/>
              </a:rPr>
              <a:t>a  </a:t>
            </a:r>
            <a:r>
              <a:rPr spc="-5">
                <a:latin typeface="Calibri"/>
                <a:ea typeface="Calibri"/>
                <a:cs typeface="Calibri"/>
                <a:sym typeface="Calibri"/>
              </a:rPr>
              <a:t>unified </a:t>
            </a:r>
            <a:r>
              <a:rPr spc="-25">
                <a:latin typeface="Calibri"/>
                <a:ea typeface="Calibri"/>
                <a:cs typeface="Calibri"/>
                <a:sym typeface="Calibri"/>
              </a:rPr>
              <a:t>effort </a:t>
            </a:r>
            <a:r>
              <a:rPr spc="-15">
                <a:latin typeface="Calibri"/>
                <a:ea typeface="Calibri"/>
                <a:cs typeface="Calibri"/>
                <a:sym typeface="Calibri"/>
              </a:rPr>
              <a:t>from </a:t>
            </a:r>
            <a:r>
              <a:rPr spc="-5">
                <a:latin typeface="Calibri"/>
                <a:ea typeface="Calibri"/>
                <a:cs typeface="Calibri"/>
                <a:sym typeface="Calibri"/>
              </a:rPr>
              <a:t>all parties</a:t>
            </a:r>
            <a:r>
              <a:rPr spc="5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pc="-15">
                <a:latin typeface="Calibri"/>
                <a:ea typeface="Calibri"/>
                <a:cs typeface="Calibri"/>
                <a:sym typeface="Calibri"/>
              </a:rPr>
              <a:t>involved.</a:t>
            </a:r>
          </a:p>
          <a:p>
            <a:pPr marL="464184" marR="205740" indent="-452118">
              <a:lnSpc>
                <a:spcPct val="89800"/>
              </a:lnSpc>
              <a:spcBef>
                <a:spcPts val="1000"/>
              </a:spcBef>
              <a:tabLst>
                <a:tab pos="5054600" algn="l"/>
              </a:tabLst>
              <a:defRPr spc="930" sz="2800">
                <a:latin typeface="Arial"/>
                <a:ea typeface="Arial"/>
                <a:cs typeface="Arial"/>
                <a:sym typeface="Arial"/>
              </a:defRPr>
            </a:pPr>
            <a:r>
              <a:t>q </a:t>
            </a:r>
            <a:r>
              <a:rPr spc="-15">
                <a:latin typeface="Calibri"/>
                <a:ea typeface="Calibri"/>
                <a:cs typeface="Calibri"/>
                <a:sym typeface="Calibri"/>
              </a:rPr>
              <a:t>Creating </a:t>
            </a:r>
            <a:r>
              <a:rPr spc="0"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spc="-10">
                <a:latin typeface="Calibri"/>
                <a:ea typeface="Calibri"/>
                <a:cs typeface="Calibri"/>
                <a:sym typeface="Calibri"/>
              </a:rPr>
              <a:t>Project </a:t>
            </a:r>
            <a:r>
              <a:rPr spc="-5">
                <a:latin typeface="Calibri"/>
                <a:ea typeface="Calibri"/>
                <a:cs typeface="Calibri"/>
                <a:sym typeface="Calibri"/>
              </a:rPr>
              <a:t>Plan helps </a:t>
            </a:r>
            <a:r>
              <a:rPr spc="0"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spc="-10">
                <a:latin typeface="Calibri"/>
                <a:ea typeface="Calibri"/>
                <a:cs typeface="Calibri"/>
                <a:sym typeface="Calibri"/>
              </a:rPr>
              <a:t>process </a:t>
            </a:r>
            <a:r>
              <a:rPr spc="-15">
                <a:latin typeface="Calibri"/>
                <a:ea typeface="Calibri"/>
                <a:cs typeface="Calibri"/>
                <a:sym typeface="Calibri"/>
              </a:rPr>
              <a:t>move  </a:t>
            </a:r>
            <a:r>
              <a:rPr spc="-25">
                <a:latin typeface="Calibri"/>
                <a:ea typeface="Calibri"/>
                <a:cs typeface="Calibri"/>
                <a:sym typeface="Calibri"/>
              </a:rPr>
              <a:t>forward </a:t>
            </a:r>
            <a:r>
              <a:rPr spc="-5">
                <a:latin typeface="Calibri"/>
                <a:ea typeface="Calibri"/>
                <a:cs typeface="Calibri"/>
                <a:sym typeface="Calibri"/>
              </a:rPr>
              <a:t>quickly</a:t>
            </a:r>
            <a:r>
              <a:rPr spc="55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pc="-5"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spc="15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pc="-30">
                <a:latin typeface="Calibri"/>
                <a:ea typeface="Calibri"/>
                <a:cs typeface="Calibri"/>
                <a:sym typeface="Calibri"/>
              </a:rPr>
              <a:t>efficiently.	</a:t>
            </a:r>
            <a:r>
              <a:rPr spc="-5">
                <a:latin typeface="Calibri"/>
                <a:ea typeface="Calibri"/>
                <a:cs typeface="Calibri"/>
                <a:sym typeface="Calibri"/>
              </a:rPr>
              <a:t>It </a:t>
            </a:r>
            <a:r>
              <a:rPr spc="-10">
                <a:latin typeface="Calibri"/>
                <a:ea typeface="Calibri"/>
                <a:cs typeface="Calibri"/>
                <a:sym typeface="Calibri"/>
              </a:rPr>
              <a:t>helps </a:t>
            </a:r>
            <a:r>
              <a:rPr spc="-5"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spc="-15">
                <a:latin typeface="Calibri"/>
                <a:ea typeface="Calibri"/>
                <a:cs typeface="Calibri"/>
                <a:sym typeface="Calibri"/>
              </a:rPr>
              <a:t>team  </a:t>
            </a:r>
            <a:r>
              <a:rPr spc="-20">
                <a:latin typeface="Calibri"/>
                <a:ea typeface="Calibri"/>
                <a:cs typeface="Calibri"/>
                <a:sym typeface="Calibri"/>
              </a:rPr>
              <a:t>avoid:</a:t>
            </a:r>
          </a:p>
          <a:p>
            <a:pPr marL="930275" indent="-460375">
              <a:spcBef>
                <a:spcPts val="100"/>
              </a:spcBef>
              <a:buSzPct val="100000"/>
              <a:buFont typeface="Apple Symbols"/>
              <a:buChar char="☐"/>
              <a:tabLst>
                <a:tab pos="927100" algn="l"/>
              </a:tabLst>
              <a:defRPr spc="-25" sz="2800"/>
            </a:pPr>
            <a:r>
              <a:t>mistakes</a:t>
            </a:r>
          </a:p>
          <a:p>
            <a:pPr marL="930275" indent="-460375">
              <a:spcBef>
                <a:spcPts val="100"/>
              </a:spcBef>
              <a:buSzPct val="100000"/>
              <a:buFont typeface="Apple Symbols"/>
              <a:buChar char="☐"/>
              <a:tabLst>
                <a:tab pos="927100" algn="l"/>
              </a:tabLst>
              <a:defRPr spc="-15" sz="2800"/>
            </a:pPr>
            <a:r>
              <a:t>arguments</a:t>
            </a:r>
          </a:p>
          <a:p>
            <a:pPr marL="930275" indent="-460375">
              <a:spcBef>
                <a:spcPts val="100"/>
              </a:spcBef>
              <a:buSzPct val="100000"/>
              <a:buFont typeface="Apple Symbols"/>
              <a:buChar char="☐"/>
              <a:tabLst>
                <a:tab pos="927100" algn="l"/>
              </a:tabLst>
              <a:defRPr spc="-10" sz="2800"/>
            </a:pPr>
            <a:r>
              <a:t>tension </a:t>
            </a:r>
            <a:r>
              <a:rPr spc="-5"/>
              <a:t>within the</a:t>
            </a:r>
            <a:r>
              <a:rPr spc="10"/>
              <a:t> </a:t>
            </a:r>
            <a:r>
              <a:rPr spc="-15"/>
              <a:t>team</a:t>
            </a:r>
          </a:p>
          <a:p>
            <a:pPr marL="930275" indent="-460375">
              <a:spcBef>
                <a:spcPts val="100"/>
              </a:spcBef>
              <a:buSzPct val="100000"/>
              <a:buFont typeface="Apple Symbols"/>
              <a:buChar char="☐"/>
              <a:tabLst>
                <a:tab pos="927100" algn="l"/>
              </a:tabLst>
              <a:defRPr spc="-20" sz="2800"/>
            </a:pPr>
            <a:r>
              <a:t>wasted</a:t>
            </a:r>
            <a:r>
              <a:rPr spc="0"/>
              <a:t> </a:t>
            </a:r>
            <a:r>
              <a:rPr spc="-5"/>
              <a:t>time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object 2"/>
          <p:cNvSpPr/>
          <p:nvPr/>
        </p:nvSpPr>
        <p:spPr>
          <a:xfrm>
            <a:off x="439736" y="1684020"/>
            <a:ext cx="8249204" cy="1588"/>
          </a:xfrm>
          <a:prstGeom prst="line">
            <a:avLst/>
          </a:prstGeom>
          <a:ln w="32750">
            <a:solidFill>
              <a:srgbClr val="C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9" name="object 3"/>
          <p:cNvSpPr/>
          <p:nvPr/>
        </p:nvSpPr>
        <p:spPr>
          <a:xfrm>
            <a:off x="45719" y="34289"/>
            <a:ext cx="5035526" cy="63588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80" name="object 4"/>
          <p:cNvSpPr txBox="1"/>
          <p:nvPr>
            <p:ph type="title"/>
          </p:nvPr>
        </p:nvSpPr>
        <p:spPr>
          <a:xfrm>
            <a:off x="513080" y="769691"/>
            <a:ext cx="4310380" cy="619126"/>
          </a:xfrm>
          <a:prstGeom prst="rect">
            <a:avLst/>
          </a:prstGeom>
        </p:spPr>
        <p:txBody>
          <a:bodyPr/>
          <a:lstStyle/>
          <a:p>
            <a:pPr indent="12700"/>
            <a:r>
              <a:t>Project</a:t>
            </a:r>
            <a:r>
              <a:rPr spc="-100"/>
              <a:t> </a:t>
            </a:r>
            <a:r>
              <a:t>Management</a:t>
            </a:r>
          </a:p>
        </p:txBody>
      </p:sp>
      <p:sp>
        <p:nvSpPr>
          <p:cNvPr id="81" name="object 5"/>
          <p:cNvSpPr txBox="1"/>
          <p:nvPr/>
        </p:nvSpPr>
        <p:spPr>
          <a:xfrm>
            <a:off x="524826" y="1786890"/>
            <a:ext cx="3216276" cy="27155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12700">
              <a:lnSpc>
                <a:spcPts val="3000"/>
              </a:lnSpc>
              <a:spcBef>
                <a:spcPts val="500"/>
              </a:spcBef>
              <a:defRPr spc="-15" sz="2800"/>
            </a:pPr>
            <a:r>
              <a:t>Four </a:t>
            </a:r>
            <a:r>
              <a:rPr spc="-20"/>
              <a:t>stages </a:t>
            </a:r>
            <a:r>
              <a:rPr spc="-5"/>
              <a:t>in </a:t>
            </a:r>
            <a:r>
              <a:rPr spc="-10"/>
              <a:t>project  management</a:t>
            </a:r>
            <a:r>
              <a:rPr spc="-55"/>
              <a:t> </a:t>
            </a:r>
            <a:r>
              <a:rPr spc="-10"/>
              <a:t>process:</a:t>
            </a:r>
          </a:p>
          <a:p>
            <a:pPr marL="526415" indent="-513715">
              <a:spcBef>
                <a:spcPts val="600"/>
              </a:spcBef>
              <a:buSzPct val="100000"/>
              <a:buAutoNum type="arabicPeriod" startAt="1"/>
              <a:tabLst>
                <a:tab pos="520700" algn="l"/>
                <a:tab pos="520700" algn="l"/>
              </a:tabLst>
              <a:defRPr spc="-10" sz="2800"/>
            </a:pPr>
            <a:r>
              <a:t>Defining</a:t>
            </a:r>
          </a:p>
          <a:p>
            <a:pPr marL="526415" indent="-513715">
              <a:spcBef>
                <a:spcPts val="600"/>
              </a:spcBef>
              <a:buSzPct val="100000"/>
              <a:buAutoNum type="arabicPeriod" startAt="1"/>
              <a:tabLst>
                <a:tab pos="520700" algn="l"/>
                <a:tab pos="520700" algn="l"/>
              </a:tabLst>
              <a:defRPr spc="-5" sz="2800"/>
            </a:pPr>
            <a:r>
              <a:t>Planning</a:t>
            </a:r>
          </a:p>
          <a:p>
            <a:pPr marL="526415" indent="-513715">
              <a:spcBef>
                <a:spcPts val="600"/>
              </a:spcBef>
              <a:buSzPct val="100000"/>
              <a:buAutoNum type="arabicPeriod" startAt="1"/>
              <a:tabLst>
                <a:tab pos="520700" algn="l"/>
                <a:tab pos="520700" algn="l"/>
              </a:tabLst>
              <a:defRPr spc="-5" sz="2800"/>
            </a:pPr>
            <a:r>
              <a:t>Doing</a:t>
            </a:r>
          </a:p>
          <a:p>
            <a:pPr marL="526415" indent="-513715">
              <a:spcBef>
                <a:spcPts val="600"/>
              </a:spcBef>
              <a:buSzPct val="100000"/>
              <a:buAutoNum type="arabicPeriod" startAt="1"/>
              <a:tabLst>
                <a:tab pos="520700" algn="l"/>
                <a:tab pos="520700" algn="l"/>
              </a:tabLst>
              <a:defRPr spc="-15" sz="2800"/>
            </a:pPr>
            <a:r>
              <a:t>Reviewing</a:t>
            </a:r>
          </a:p>
        </p:txBody>
      </p:sp>
      <p:sp>
        <p:nvSpPr>
          <p:cNvPr id="82" name="object 6"/>
          <p:cNvSpPr/>
          <p:nvPr/>
        </p:nvSpPr>
        <p:spPr>
          <a:xfrm>
            <a:off x="4520246" y="1894457"/>
            <a:ext cx="3988273" cy="447170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object 2"/>
          <p:cNvSpPr txBox="1"/>
          <p:nvPr>
            <p:ph type="title"/>
          </p:nvPr>
        </p:nvSpPr>
        <p:spPr>
          <a:xfrm>
            <a:off x="513079" y="769689"/>
            <a:ext cx="4309747" cy="619126"/>
          </a:xfrm>
          <a:prstGeom prst="rect">
            <a:avLst/>
          </a:prstGeom>
        </p:spPr>
        <p:txBody>
          <a:bodyPr/>
          <a:lstStyle/>
          <a:p>
            <a:pPr indent="12700"/>
            <a:r>
              <a:t>Project</a:t>
            </a:r>
            <a:r>
              <a:rPr spc="-100"/>
              <a:t> </a:t>
            </a:r>
            <a:r>
              <a:t>Management</a:t>
            </a:r>
          </a:p>
        </p:txBody>
      </p:sp>
      <p:sp>
        <p:nvSpPr>
          <p:cNvPr id="85" name="object 3"/>
          <p:cNvSpPr txBox="1"/>
          <p:nvPr/>
        </p:nvSpPr>
        <p:spPr>
          <a:xfrm>
            <a:off x="524826" y="1786890"/>
            <a:ext cx="8002907" cy="2421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527050" indent="-514350">
              <a:spcBef>
                <a:spcPts val="100"/>
              </a:spcBef>
              <a:buSzPct val="100000"/>
              <a:buAutoNum type="arabicPeriod" startAt="1"/>
              <a:tabLst>
                <a:tab pos="520700" algn="l"/>
                <a:tab pos="520700" algn="l"/>
              </a:tabLst>
              <a:defRPr spc="-10" sz="2800"/>
            </a:pPr>
            <a:r>
              <a:t>Defining</a:t>
            </a:r>
          </a:p>
          <a:p>
            <a:pPr lvl="1" marL="930275" marR="5080" indent="-460375">
              <a:lnSpc>
                <a:spcPct val="90000"/>
              </a:lnSpc>
              <a:spcBef>
                <a:spcPts val="400"/>
              </a:spcBef>
              <a:buSzPct val="100000"/>
              <a:buFont typeface="Apple Symbols"/>
              <a:buChar char="☐"/>
              <a:tabLst>
                <a:tab pos="927100" algn="l"/>
              </a:tabLst>
              <a:defRPr spc="-10" sz="2800"/>
            </a:pPr>
            <a:r>
              <a:t>Defining </a:t>
            </a:r>
            <a:r>
              <a:rPr spc="0"/>
              <a:t>a </a:t>
            </a:r>
            <a:r>
              <a:t>project </a:t>
            </a:r>
            <a:r>
              <a:rPr spc="-5"/>
              <a:t>is </a:t>
            </a:r>
            <a:r>
              <a:rPr spc="0"/>
              <a:t>the </a:t>
            </a:r>
            <a:r>
              <a:rPr spc="-5"/>
              <a:t>opportunity </a:t>
            </a:r>
            <a:r>
              <a:rPr spc="-15"/>
              <a:t>to </a:t>
            </a:r>
            <a:r>
              <a:t>establish  </a:t>
            </a:r>
            <a:r>
              <a:rPr spc="-5"/>
              <a:t>its </a:t>
            </a:r>
            <a:r>
              <a:t>elements </a:t>
            </a:r>
            <a:r>
              <a:rPr spc="-5"/>
              <a:t>and boundaries, </a:t>
            </a:r>
            <a:r>
              <a:rPr spc="0"/>
              <a:t>so </a:t>
            </a:r>
            <a:r>
              <a:t>that </a:t>
            </a:r>
            <a:r>
              <a:rPr spc="-5"/>
              <a:t>the </a:t>
            </a:r>
            <a:r>
              <a:rPr spc="-20"/>
              <a:t>size </a:t>
            </a:r>
            <a:r>
              <a:rPr spc="-5"/>
              <a:t>and  shape of the </a:t>
            </a:r>
            <a:r>
              <a:t>project </a:t>
            </a:r>
            <a:r>
              <a:rPr spc="-5"/>
              <a:t>and its </a:t>
            </a:r>
            <a:r>
              <a:t>outcomes </a:t>
            </a:r>
            <a:r>
              <a:rPr spc="-15"/>
              <a:t>are </a:t>
            </a:r>
            <a:r>
              <a:rPr spc="-5"/>
              <a:t>all  </a:t>
            </a:r>
            <a:r>
              <a:rPr spc="-15"/>
              <a:t>understood </a:t>
            </a:r>
            <a:r>
              <a:rPr spc="-5"/>
              <a:t>and </a:t>
            </a:r>
            <a:r>
              <a:rPr spc="-15"/>
              <a:t>agreed </a:t>
            </a:r>
            <a:r>
              <a:rPr spc="-5"/>
              <a:t>upon </a:t>
            </a:r>
            <a:r>
              <a:rPr spc="-25"/>
              <a:t>before </a:t>
            </a:r>
            <a:r>
              <a:rPr spc="-5"/>
              <a:t>beginning  </a:t>
            </a:r>
            <a:r>
              <a:t>work.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object 2"/>
          <p:cNvSpPr txBox="1"/>
          <p:nvPr>
            <p:ph type="title"/>
          </p:nvPr>
        </p:nvSpPr>
        <p:spPr>
          <a:xfrm>
            <a:off x="513080" y="769689"/>
            <a:ext cx="4165601" cy="619126"/>
          </a:xfrm>
          <a:prstGeom prst="rect">
            <a:avLst/>
          </a:prstGeom>
        </p:spPr>
        <p:txBody>
          <a:bodyPr/>
          <a:lstStyle>
            <a:lvl1pPr indent="12700"/>
          </a:lstStyle>
          <a:p>
            <a:pPr/>
            <a:r>
              <a:t>Defining: Flow Chart</a:t>
            </a:r>
          </a:p>
        </p:txBody>
      </p:sp>
      <p:sp>
        <p:nvSpPr>
          <p:cNvPr id="88" name="object 3"/>
          <p:cNvSpPr/>
          <p:nvPr/>
        </p:nvSpPr>
        <p:spPr>
          <a:xfrm>
            <a:off x="670960" y="2405778"/>
            <a:ext cx="2506898" cy="1253449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89" name="object 4"/>
          <p:cNvSpPr/>
          <p:nvPr/>
        </p:nvSpPr>
        <p:spPr>
          <a:xfrm>
            <a:off x="670960" y="4185675"/>
            <a:ext cx="2506898" cy="125344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graphicFrame>
        <p:nvGraphicFramePr>
          <p:cNvPr id="90" name="object 5"/>
          <p:cNvGraphicFramePr/>
          <p:nvPr/>
        </p:nvGraphicFramePr>
        <p:xfrm>
          <a:off x="667785" y="2402602"/>
          <a:ext cx="2506980" cy="303212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253490"/>
                <a:gridCol w="1253490"/>
              </a:tblGrid>
              <a:tr h="1252855">
                <a:tc gridSpan="2">
                  <a:txBody>
                    <a:bodyPr/>
                    <a:lstStyle/>
                    <a:p>
                      <a:pPr indent="5714" algn="ctr">
                        <a:lnSpc>
                          <a:spcPts val="3400"/>
                        </a:lnSpc>
                        <a:spcBef>
                          <a:spcPts val="1400"/>
                        </a:spcBef>
                        <a:tabLst>
                          <a:tab pos="2451100" algn="l"/>
                        </a:tabLst>
                        <a:defRPr spc="-4" sz="28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Objective </a:t>
                      </a:r>
                      <a:r>
                        <a:rPr u="sng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	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5714" algn="ctr">
                        <a:lnSpc>
                          <a:spcPts val="3400"/>
                        </a:lnSpc>
                        <a:tabLst>
                          <a:tab pos="2108200" algn="l"/>
                        </a:tabLst>
                        <a:defRPr sz="28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or</a:t>
                      </a:r>
                      <a:r>
                        <a:rPr spc="-149"/>
                        <a:t> </a:t>
                      </a:r>
                      <a:r>
                        <a:rPr spc="-77"/>
                        <a:t>Task</a:t>
                      </a:r>
                      <a:r>
                        <a:rPr spc="-4"/>
                        <a:t> </a:t>
                      </a:r>
                      <a:r>
                        <a:rPr u="sng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	</a:t>
                      </a:r>
                    </a:p>
                  </a:txBody>
                  <a:tcPr marL="0" marR="0" marT="0" marB="0" anchor="t" anchorCtr="0" horzOverflow="overflow">
                    <a:lnL>
                      <a:solidFill>
                        <a:srgbClr val="A5A5A5"/>
                      </a:solidFill>
                    </a:lnL>
                    <a:lnR>
                      <a:solidFill>
                        <a:srgbClr val="A5A5A5"/>
                      </a:solidFill>
                    </a:lnR>
                    <a:lnT>
                      <a:solidFill>
                        <a:srgbClr val="A5A5A5"/>
                      </a:solidFill>
                    </a:lnT>
                    <a:lnB>
                      <a:solidFill>
                        <a:srgbClr val="A5A5A5"/>
                      </a:solidFill>
                    </a:lnB>
                  </a:tcPr>
                </a:tc>
                <a:tc hMerge="1">
                  <a:tcPr/>
                </a:tc>
              </a:tr>
              <a:tr h="526415">
                <a:tc>
                  <a:txBody>
                    <a:bodyPr/>
                    <a:lstStyle/>
                    <a:p>
                      <a:pPr algn="l">
                        <a:defRPr sz="2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a:txBody>
                  <a:tcPr marL="0" marR="0" marT="0" marB="0" anchor="t" anchorCtr="0" horzOverflow="overflow">
                    <a:lnR w="19050">
                      <a:solidFill>
                        <a:srgbClr val="000000"/>
                      </a:solidFill>
                    </a:lnR>
                    <a:lnT>
                      <a:solidFill>
                        <a:srgbClr val="A5A5A5"/>
                      </a:solidFill>
                    </a:lnT>
                    <a:lnB>
                      <a:solidFill>
                        <a:srgbClr val="A5A5A5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2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a:txBody>
                  <a:tcPr marL="0" marR="0" marT="0" marB="0" anchor="t" anchorCtr="0" horzOverflow="overflow">
                    <a:lnL w="19050">
                      <a:solidFill>
                        <a:srgbClr val="000000"/>
                      </a:solidFill>
                    </a:lnL>
                    <a:lnT>
                      <a:solidFill>
                        <a:srgbClr val="A5A5A5"/>
                      </a:solidFill>
                    </a:lnT>
                    <a:lnB>
                      <a:solidFill>
                        <a:srgbClr val="A5A5A5"/>
                      </a:solidFill>
                    </a:lnB>
                  </a:tcPr>
                </a:tc>
              </a:tr>
              <a:tr h="1252855">
                <a:tc gridSpan="2">
                  <a:txBody>
                    <a:bodyPr/>
                    <a:lstStyle/>
                    <a:p>
                      <a:pPr marR="495300" indent="580389" algn="l">
                        <a:lnSpc>
                          <a:spcPts val="3300"/>
                        </a:lnSpc>
                        <a:spcBef>
                          <a:spcPts val="1600"/>
                        </a:spcBef>
                        <a:defRPr spc="-4" sz="28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Steps to  </a:t>
                      </a:r>
                      <a:r>
                        <a:rPr spc="0"/>
                        <a:t>co</a:t>
                      </a:r>
                      <a:r>
                        <a:t>m</a:t>
                      </a:r>
                      <a:r>
                        <a:rPr spc="0"/>
                        <a:t>ple</a:t>
                      </a:r>
                      <a:r>
                        <a:t>t</a:t>
                      </a:r>
                      <a:r>
                        <a:rPr spc="0"/>
                        <a:t>e</a:t>
                      </a:r>
                    </a:p>
                  </a:txBody>
                  <a:tcPr marL="0" marR="0" marT="0" marB="0" anchor="t" anchorCtr="0" horzOverflow="overflow">
                    <a:lnL>
                      <a:solidFill>
                        <a:srgbClr val="A5A5A5"/>
                      </a:solidFill>
                    </a:lnL>
                    <a:lnR>
                      <a:solidFill>
                        <a:srgbClr val="A5A5A5"/>
                      </a:solidFill>
                    </a:lnR>
                    <a:lnT>
                      <a:solidFill>
                        <a:srgbClr val="A5A5A5"/>
                      </a:solidFill>
                    </a:lnT>
                    <a:lnB>
                      <a:solidFill>
                        <a:srgbClr val="A5A5A5"/>
                      </a:solidFill>
                    </a:lnB>
                  </a:tcPr>
                </a:tc>
                <a:tc hMerge="1">
                  <a:tcPr/>
                </a:tc>
              </a:tr>
            </a:tbl>
          </a:graphicData>
        </a:graphic>
      </p:graphicFrame>
      <p:sp>
        <p:nvSpPr>
          <p:cNvPr id="91" name="object 6"/>
          <p:cNvSpPr/>
          <p:nvPr/>
        </p:nvSpPr>
        <p:spPr>
          <a:xfrm>
            <a:off x="4511549" y="1927243"/>
            <a:ext cx="3858801" cy="449081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94" name="object 7"/>
          <p:cNvGrpSpPr/>
          <p:nvPr/>
        </p:nvGrpSpPr>
        <p:grpSpPr>
          <a:xfrm>
            <a:off x="3233055" y="3767587"/>
            <a:ext cx="1287187" cy="228601"/>
            <a:chOff x="0" y="0"/>
            <a:chExt cx="1287186" cy="228600"/>
          </a:xfrm>
        </p:grpSpPr>
        <p:sp>
          <p:nvSpPr>
            <p:cNvPr id="92" name="Shape"/>
            <p:cNvSpPr/>
            <p:nvPr/>
          </p:nvSpPr>
          <p:spPr>
            <a:xfrm>
              <a:off x="0" y="76198"/>
              <a:ext cx="1287187" cy="152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10800"/>
                  </a:lnTo>
                  <a:lnTo>
                    <a:pt x="17764" y="10800"/>
                  </a:lnTo>
                  <a:lnTo>
                    <a:pt x="17764" y="21600"/>
                  </a:lnTo>
                  <a:lnTo>
                    <a:pt x="21600" y="5400"/>
                  </a:lnTo>
                  <a:lnTo>
                    <a:pt x="203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3" name="Triangle"/>
            <p:cNvSpPr/>
            <p:nvPr/>
          </p:nvSpPr>
          <p:spPr>
            <a:xfrm>
              <a:off x="1058585" y="0"/>
              <a:ext cx="152402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95" name="object 8"/>
          <p:cNvSpPr txBox="1"/>
          <p:nvPr/>
        </p:nvSpPr>
        <p:spPr>
          <a:xfrm>
            <a:off x="7635478" y="3350116"/>
            <a:ext cx="899795" cy="1116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12700">
              <a:lnSpc>
                <a:spcPct val="99800"/>
              </a:lnSpc>
              <a:spcBef>
                <a:spcPts val="100"/>
              </a:spcBef>
              <a:defRPr spc="-20"/>
            </a:pPr>
            <a:r>
              <a:t>Write  </a:t>
            </a:r>
            <a:r>
              <a:rPr spc="-5"/>
              <a:t>M</a:t>
            </a:r>
            <a:r>
              <a:t>a</a:t>
            </a:r>
            <a:r>
              <a:rPr spc="-25"/>
              <a:t>t</a:t>
            </a:r>
            <a:r>
              <a:rPr spc="0"/>
              <a:t>e</a:t>
            </a:r>
            <a:r>
              <a:rPr spc="-5"/>
              <a:t>ri</a:t>
            </a:r>
            <a:r>
              <a:rPr spc="0"/>
              <a:t>a</a:t>
            </a:r>
            <a:r>
              <a:rPr spc="-5"/>
              <a:t>l</a:t>
            </a:r>
            <a:r>
              <a:rPr spc="0"/>
              <a:t>s  on </a:t>
            </a:r>
            <a:r>
              <a:rPr spc="-5"/>
              <a:t>the  sides.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object 2"/>
          <p:cNvSpPr txBox="1"/>
          <p:nvPr>
            <p:ph type="title"/>
          </p:nvPr>
        </p:nvSpPr>
        <p:spPr>
          <a:xfrm>
            <a:off x="513079" y="769689"/>
            <a:ext cx="4309747" cy="619126"/>
          </a:xfrm>
          <a:prstGeom prst="rect">
            <a:avLst/>
          </a:prstGeom>
        </p:spPr>
        <p:txBody>
          <a:bodyPr/>
          <a:lstStyle/>
          <a:p>
            <a:pPr indent="12700"/>
            <a:r>
              <a:t>Project</a:t>
            </a:r>
            <a:r>
              <a:rPr spc="-100"/>
              <a:t> </a:t>
            </a:r>
            <a:r>
              <a:t>Management</a:t>
            </a:r>
          </a:p>
        </p:txBody>
      </p:sp>
      <p:sp>
        <p:nvSpPr>
          <p:cNvPr id="98" name="object 3"/>
          <p:cNvSpPr txBox="1"/>
          <p:nvPr/>
        </p:nvSpPr>
        <p:spPr>
          <a:xfrm>
            <a:off x="524826" y="1786890"/>
            <a:ext cx="7650482" cy="2421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527050" indent="-514350">
              <a:spcBef>
                <a:spcPts val="100"/>
              </a:spcBef>
              <a:buSzPct val="100000"/>
              <a:buAutoNum type="arabicPeriod" startAt="2"/>
              <a:tabLst>
                <a:tab pos="520700" algn="l"/>
                <a:tab pos="520700" algn="l"/>
              </a:tabLst>
              <a:defRPr spc="-5" sz="2800"/>
            </a:pPr>
            <a:r>
              <a:t>Planning</a:t>
            </a:r>
          </a:p>
          <a:p>
            <a:pPr lvl="1" marL="930275" marR="5080" indent="-460375">
              <a:lnSpc>
                <a:spcPct val="90000"/>
              </a:lnSpc>
              <a:spcBef>
                <a:spcPts val="400"/>
              </a:spcBef>
              <a:buSzPct val="100000"/>
              <a:buFont typeface="Apple Symbols"/>
              <a:buChar char="☐"/>
              <a:tabLst>
                <a:tab pos="927100" algn="l"/>
              </a:tabLst>
              <a:defRPr spc="-5" sz="2800"/>
            </a:pPr>
            <a:r>
              <a:t>Planning is an </a:t>
            </a:r>
            <a:r>
              <a:rPr spc="-10"/>
              <a:t>important </a:t>
            </a:r>
            <a:r>
              <a:rPr spc="-20"/>
              <a:t>step </a:t>
            </a:r>
            <a:r>
              <a:t>because the  </a:t>
            </a:r>
            <a:r>
              <a:rPr spc="-10"/>
              <a:t>amount </a:t>
            </a:r>
            <a:r>
              <a:t>of time and </a:t>
            </a:r>
            <a:r>
              <a:rPr spc="-15"/>
              <a:t>energy dedicated to  </a:t>
            </a:r>
            <a:r>
              <a:t>planning will </a:t>
            </a:r>
            <a:r>
              <a:rPr spc="-20"/>
              <a:t>correlate </a:t>
            </a:r>
            <a:r>
              <a:rPr spc="-10"/>
              <a:t>directly </a:t>
            </a:r>
            <a:r>
              <a:rPr spc="-15"/>
              <a:t>to </a:t>
            </a:r>
            <a:r>
              <a:t>how </a:t>
            </a:r>
            <a:r>
              <a:rPr spc="-10"/>
              <a:t>well </a:t>
            </a:r>
            <a:r>
              <a:t>the  </a:t>
            </a:r>
            <a:r>
              <a:rPr spc="-10"/>
              <a:t>project </a:t>
            </a:r>
            <a:r>
              <a:rPr spc="-35"/>
              <a:t>stays </a:t>
            </a:r>
            <a:r>
              <a:t>on schedule, on </a:t>
            </a:r>
            <a:r>
              <a:rPr spc="-10"/>
              <a:t>budget, </a:t>
            </a:r>
            <a:r>
              <a:t>and how  </a:t>
            </a:r>
            <a:r>
              <a:rPr spc="-10"/>
              <a:t>well </a:t>
            </a:r>
            <a:r>
              <a:t>it </a:t>
            </a:r>
            <a:r>
              <a:rPr spc="-10"/>
              <a:t>meets </a:t>
            </a:r>
            <a:r>
              <a:t>its</a:t>
            </a:r>
            <a:r>
              <a:rPr spc="40"/>
              <a:t> </a:t>
            </a:r>
            <a:r>
              <a:rPr spc="-10"/>
              <a:t>goals.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object 2"/>
          <p:cNvSpPr txBox="1"/>
          <p:nvPr>
            <p:ph type="title"/>
          </p:nvPr>
        </p:nvSpPr>
        <p:spPr>
          <a:xfrm>
            <a:off x="513080" y="769689"/>
            <a:ext cx="1778001" cy="619126"/>
          </a:xfrm>
          <a:prstGeom prst="rect">
            <a:avLst/>
          </a:prstGeom>
        </p:spPr>
        <p:txBody>
          <a:bodyPr/>
          <a:lstStyle>
            <a:lvl1pPr indent="12700"/>
          </a:lstStyle>
          <a:p>
            <a:pPr/>
            <a:r>
              <a:t>Planning</a:t>
            </a:r>
          </a:p>
        </p:txBody>
      </p:sp>
      <p:sp>
        <p:nvSpPr>
          <p:cNvPr id="101" name="object 3"/>
          <p:cNvSpPr txBox="1"/>
          <p:nvPr/>
        </p:nvSpPr>
        <p:spPr>
          <a:xfrm>
            <a:off x="524826" y="1705632"/>
            <a:ext cx="6212842" cy="33097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3196589" indent="12700" algn="just">
              <a:lnSpc>
                <a:spcPct val="119500"/>
              </a:lnSpc>
              <a:defRPr spc="930" sz="2800">
                <a:latin typeface="Arial"/>
                <a:ea typeface="Arial"/>
                <a:cs typeface="Arial"/>
                <a:sym typeface="Arial"/>
              </a:defRPr>
            </a:pPr>
            <a:r>
              <a:t>q</a:t>
            </a:r>
            <a:r>
              <a:rPr spc="325"/>
              <a:t> </a:t>
            </a:r>
            <a:r>
              <a:rPr spc="-5">
                <a:latin typeface="Calibri"/>
                <a:ea typeface="Calibri"/>
                <a:cs typeface="Calibri"/>
                <a:sym typeface="Calibri"/>
              </a:rPr>
              <a:t>File </a:t>
            </a:r>
            <a:r>
              <a:rPr spc="-15">
                <a:latin typeface="Calibri"/>
                <a:ea typeface="Calibri"/>
                <a:cs typeface="Calibri"/>
                <a:sym typeface="Calibri"/>
              </a:rPr>
              <a:t>requirements  </a:t>
            </a:r>
            <a:r>
              <a:t>q</a:t>
            </a:r>
            <a:r>
              <a:rPr spc="305"/>
              <a:t> </a:t>
            </a:r>
            <a:r>
              <a:rPr spc="-5">
                <a:latin typeface="Calibri"/>
                <a:ea typeface="Calibri"/>
                <a:cs typeface="Calibri"/>
                <a:sym typeface="Calibri"/>
              </a:rPr>
              <a:t>File </a:t>
            </a:r>
            <a:r>
              <a:rPr spc="-10">
                <a:latin typeface="Calibri"/>
                <a:ea typeface="Calibri"/>
                <a:cs typeface="Calibri"/>
                <a:sym typeface="Calibri"/>
              </a:rPr>
              <a:t>management  </a:t>
            </a:r>
            <a:r>
              <a:t>q</a:t>
            </a:r>
            <a:r>
              <a:rPr spc="355"/>
              <a:t> </a:t>
            </a:r>
            <a:r>
              <a:rPr spc="-5">
                <a:latin typeface="Calibri"/>
                <a:ea typeface="Calibri"/>
                <a:cs typeface="Calibri"/>
                <a:sym typeface="Calibri"/>
              </a:rPr>
              <a:t>Color scheme</a:t>
            </a:r>
          </a:p>
          <a:p>
            <a:pPr indent="12700" algn="just">
              <a:spcBef>
                <a:spcPts val="600"/>
              </a:spcBef>
              <a:defRPr spc="930" sz="2800">
                <a:latin typeface="Arial"/>
                <a:ea typeface="Arial"/>
                <a:cs typeface="Arial"/>
                <a:sym typeface="Arial"/>
              </a:defRPr>
            </a:pPr>
            <a:r>
              <a:t>q</a:t>
            </a:r>
            <a:r>
              <a:rPr spc="365"/>
              <a:t> </a:t>
            </a:r>
            <a:r>
              <a:rPr spc="-30">
                <a:latin typeface="Calibri"/>
                <a:ea typeface="Calibri"/>
                <a:cs typeface="Calibri"/>
                <a:sym typeface="Calibri"/>
              </a:rPr>
              <a:t>Typography</a:t>
            </a:r>
          </a:p>
          <a:p>
            <a:pPr indent="12700" algn="just">
              <a:spcBef>
                <a:spcPts val="600"/>
              </a:spcBef>
              <a:defRPr spc="930" sz="2800">
                <a:latin typeface="Arial"/>
                <a:ea typeface="Arial"/>
                <a:cs typeface="Arial"/>
                <a:sym typeface="Arial"/>
              </a:defRPr>
            </a:pPr>
            <a:r>
              <a:t>q</a:t>
            </a:r>
            <a:r>
              <a:rPr spc="409"/>
              <a:t> </a:t>
            </a:r>
            <a:r>
              <a:rPr spc="-10">
                <a:latin typeface="Calibri"/>
                <a:ea typeface="Calibri"/>
                <a:cs typeface="Calibri"/>
                <a:sym typeface="Calibri"/>
              </a:rPr>
              <a:t>Logos/images </a:t>
            </a:r>
            <a:r>
              <a:rPr spc="-20">
                <a:latin typeface="Calibri"/>
                <a:ea typeface="Calibri"/>
                <a:cs typeface="Calibri"/>
                <a:sym typeface="Calibri"/>
              </a:rPr>
              <a:t>created </a:t>
            </a:r>
            <a:r>
              <a:rPr spc="-5">
                <a:latin typeface="Calibri"/>
                <a:ea typeface="Calibri"/>
                <a:cs typeface="Calibri"/>
                <a:sym typeface="Calibri"/>
              </a:rPr>
              <a:t>or </a:t>
            </a:r>
            <a:r>
              <a:rPr spc="-20">
                <a:latin typeface="Calibri"/>
                <a:ea typeface="Calibri"/>
                <a:cs typeface="Calibri"/>
                <a:sym typeface="Calibri"/>
              </a:rPr>
              <a:t>located</a:t>
            </a:r>
          </a:p>
          <a:p>
            <a:pPr indent="12700" algn="just">
              <a:spcBef>
                <a:spcPts val="600"/>
              </a:spcBef>
              <a:defRPr spc="930" sz="2800">
                <a:latin typeface="Arial"/>
                <a:ea typeface="Arial"/>
                <a:cs typeface="Arial"/>
                <a:sym typeface="Arial"/>
              </a:defRPr>
            </a:pPr>
            <a:r>
              <a:t>q</a:t>
            </a:r>
            <a:r>
              <a:rPr spc="459"/>
              <a:t> </a:t>
            </a:r>
            <a:r>
              <a:rPr spc="-10">
                <a:latin typeface="Calibri"/>
                <a:ea typeface="Calibri"/>
                <a:cs typeface="Calibri"/>
                <a:sym typeface="Calibri"/>
              </a:rPr>
              <a:t>Script/Storyboard/Mock </a:t>
            </a:r>
            <a:r>
              <a:rPr spc="-20">
                <a:latin typeface="Calibri"/>
                <a:ea typeface="Calibri"/>
                <a:cs typeface="Calibri"/>
                <a:sym typeface="Calibri"/>
              </a:rPr>
              <a:t>Layout created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object 2"/>
          <p:cNvSpPr txBox="1"/>
          <p:nvPr>
            <p:ph type="title"/>
          </p:nvPr>
        </p:nvSpPr>
        <p:spPr>
          <a:xfrm>
            <a:off x="513079" y="769689"/>
            <a:ext cx="4309747" cy="619126"/>
          </a:xfrm>
          <a:prstGeom prst="rect">
            <a:avLst/>
          </a:prstGeom>
        </p:spPr>
        <p:txBody>
          <a:bodyPr/>
          <a:lstStyle/>
          <a:p>
            <a:pPr indent="12700"/>
            <a:r>
              <a:t>Project</a:t>
            </a:r>
            <a:r>
              <a:rPr spc="-100"/>
              <a:t> </a:t>
            </a:r>
            <a:r>
              <a:t>Management</a:t>
            </a:r>
          </a:p>
        </p:txBody>
      </p:sp>
      <p:sp>
        <p:nvSpPr>
          <p:cNvPr id="104" name="object 3"/>
          <p:cNvSpPr txBox="1"/>
          <p:nvPr/>
        </p:nvSpPr>
        <p:spPr>
          <a:xfrm>
            <a:off x="524827" y="1786890"/>
            <a:ext cx="7808594" cy="2820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527050" indent="-514350">
              <a:spcBef>
                <a:spcPts val="100"/>
              </a:spcBef>
              <a:buSzPct val="100000"/>
              <a:buAutoNum type="arabicPeriod" startAt="3"/>
              <a:tabLst>
                <a:tab pos="520700" algn="l"/>
                <a:tab pos="520700" algn="l"/>
              </a:tabLst>
              <a:defRPr spc="-5" sz="2800"/>
            </a:pPr>
            <a:r>
              <a:t>Doing</a:t>
            </a:r>
          </a:p>
          <a:p>
            <a:pPr lvl="1" marL="930275" marR="5080" indent="-460375">
              <a:lnSpc>
                <a:spcPct val="90100"/>
              </a:lnSpc>
              <a:spcBef>
                <a:spcPts val="400"/>
              </a:spcBef>
              <a:buSzPct val="100000"/>
              <a:buFont typeface="Apple Symbols"/>
              <a:buChar char="☐"/>
              <a:tabLst>
                <a:tab pos="927100" algn="l"/>
              </a:tabLst>
              <a:defRPr spc="-5" sz="2800"/>
            </a:pPr>
            <a:r>
              <a:t>The </a:t>
            </a:r>
            <a:r>
              <a:rPr spc="-20"/>
              <a:t>core </a:t>
            </a:r>
            <a:r>
              <a:t>of the </a:t>
            </a:r>
            <a:r>
              <a:rPr spc="-10"/>
              <a:t>project </a:t>
            </a:r>
            <a:r>
              <a:t>is the </a:t>
            </a:r>
            <a:r>
              <a:rPr spc="-15"/>
              <a:t>execution—the  implementation </a:t>
            </a:r>
            <a:r>
              <a:t>of the plans. In </a:t>
            </a:r>
            <a:r>
              <a:rPr spc="-15"/>
              <a:t>order to  </a:t>
            </a:r>
            <a:r>
              <a:t>accomplish their </a:t>
            </a:r>
            <a:r>
              <a:rPr spc="-10"/>
              <a:t>goals, members </a:t>
            </a:r>
            <a:r>
              <a:t>will </a:t>
            </a:r>
            <a:r>
              <a:rPr spc="0"/>
              <a:t>be  </a:t>
            </a:r>
            <a:r>
              <a:rPr spc="-10"/>
              <a:t>monitoring </a:t>
            </a:r>
            <a:r>
              <a:t>their </a:t>
            </a:r>
            <a:r>
              <a:rPr spc="-10"/>
              <a:t>work, </a:t>
            </a:r>
            <a:r>
              <a:rPr spc="-15"/>
              <a:t>collaborating </a:t>
            </a:r>
            <a:r>
              <a:t>with </a:t>
            </a:r>
            <a:r>
              <a:rPr spc="-15"/>
              <a:t>team  </a:t>
            </a:r>
            <a:r>
              <a:rPr spc="-10"/>
              <a:t>members, </a:t>
            </a:r>
            <a:r>
              <a:t>assessing their </a:t>
            </a:r>
            <a:r>
              <a:rPr spc="-15"/>
              <a:t>progress, </a:t>
            </a:r>
            <a:r>
              <a:t>and </a:t>
            </a:r>
            <a:r>
              <a:rPr spc="-15"/>
              <a:t>revising  </a:t>
            </a:r>
            <a:r>
              <a:t>their </a:t>
            </a:r>
            <a:r>
              <a:rPr spc="-10"/>
              <a:t>project </a:t>
            </a:r>
            <a:r>
              <a:t>plans as</a:t>
            </a:r>
            <a:r>
              <a:rPr spc="25"/>
              <a:t> </a:t>
            </a:r>
            <a:r>
              <a:rPr spc="-25"/>
              <a:t>necessary.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object 2"/>
          <p:cNvSpPr txBox="1"/>
          <p:nvPr>
            <p:ph type="title"/>
          </p:nvPr>
        </p:nvSpPr>
        <p:spPr>
          <a:xfrm>
            <a:off x="513079" y="769689"/>
            <a:ext cx="1213487" cy="619126"/>
          </a:xfrm>
          <a:prstGeom prst="rect">
            <a:avLst/>
          </a:prstGeom>
        </p:spPr>
        <p:txBody>
          <a:bodyPr/>
          <a:lstStyle>
            <a:lvl1pPr indent="12700"/>
          </a:lstStyle>
          <a:p>
            <a:pPr/>
            <a:r>
              <a:t>Doing</a:t>
            </a:r>
          </a:p>
        </p:txBody>
      </p:sp>
      <p:sp>
        <p:nvSpPr>
          <p:cNvPr id="107" name="object 3"/>
          <p:cNvSpPr txBox="1"/>
          <p:nvPr/>
        </p:nvSpPr>
        <p:spPr>
          <a:xfrm>
            <a:off x="524826" y="1705632"/>
            <a:ext cx="6055362" cy="15342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700"/>
              </a:spcBef>
              <a:defRPr spc="930" sz="2800">
                <a:latin typeface="Arial"/>
                <a:ea typeface="Arial"/>
                <a:cs typeface="Arial"/>
                <a:sym typeface="Arial"/>
              </a:defRPr>
            </a:pPr>
            <a:r>
              <a:t>q</a:t>
            </a:r>
            <a:r>
              <a:rPr spc="409"/>
              <a:t> </a:t>
            </a:r>
            <a:r>
              <a:rPr spc="-25">
                <a:latin typeface="Calibri"/>
                <a:ea typeface="Calibri"/>
                <a:cs typeface="Calibri"/>
                <a:sym typeface="Calibri"/>
              </a:rPr>
              <a:t>Create </a:t>
            </a:r>
            <a:r>
              <a:rPr spc="-5">
                <a:latin typeface="Calibri"/>
                <a:ea typeface="Calibri"/>
                <a:cs typeface="Calibri"/>
                <a:sym typeface="Calibri"/>
              </a:rPr>
              <a:t>needed </a:t>
            </a:r>
            <a:r>
              <a:rPr spc="-10">
                <a:latin typeface="Calibri"/>
                <a:ea typeface="Calibri"/>
                <a:cs typeface="Calibri"/>
                <a:sym typeface="Calibri"/>
              </a:rPr>
              <a:t>project elements</a:t>
            </a:r>
          </a:p>
          <a:p>
            <a:pPr indent="12700">
              <a:spcBef>
                <a:spcPts val="600"/>
              </a:spcBef>
              <a:defRPr spc="930" sz="2800">
                <a:latin typeface="Arial"/>
                <a:ea typeface="Arial"/>
                <a:cs typeface="Arial"/>
                <a:sym typeface="Arial"/>
              </a:defRPr>
            </a:pPr>
            <a:r>
              <a:t>q</a:t>
            </a:r>
            <a:r>
              <a:rPr spc="385"/>
              <a:t> </a:t>
            </a:r>
            <a:r>
              <a:rPr spc="-5">
                <a:latin typeface="Calibri"/>
                <a:ea typeface="Calibri"/>
                <a:cs typeface="Calibri"/>
                <a:sym typeface="Calibri"/>
              </a:rPr>
              <a:t>Compile and edit </a:t>
            </a:r>
            <a:r>
              <a:rPr spc="-10">
                <a:latin typeface="Calibri"/>
                <a:ea typeface="Calibri"/>
                <a:cs typeface="Calibri"/>
                <a:sym typeface="Calibri"/>
              </a:rPr>
              <a:t>project</a:t>
            </a:r>
          </a:p>
          <a:p>
            <a:pPr indent="12700">
              <a:spcBef>
                <a:spcPts val="600"/>
              </a:spcBef>
              <a:defRPr spc="930" sz="2800">
                <a:latin typeface="Arial"/>
                <a:ea typeface="Arial"/>
                <a:cs typeface="Arial"/>
                <a:sym typeface="Arial"/>
              </a:defRPr>
            </a:pPr>
            <a:r>
              <a:t>q</a:t>
            </a:r>
            <a:r>
              <a:rPr spc="385"/>
              <a:t> </a:t>
            </a:r>
            <a:r>
              <a:rPr spc="-5">
                <a:latin typeface="Calibri"/>
                <a:ea typeface="Calibri"/>
                <a:cs typeface="Calibri"/>
                <a:sym typeface="Calibri"/>
              </a:rPr>
              <a:t>Monitor schedule and </a:t>
            </a:r>
            <a:r>
              <a:rPr spc="-10">
                <a:latin typeface="Calibri"/>
                <a:ea typeface="Calibri"/>
                <a:cs typeface="Calibri"/>
                <a:sym typeface="Calibri"/>
              </a:rPr>
              <a:t>task completion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